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  <p:sldMasterId id="2147484033" r:id="rId2"/>
    <p:sldMasterId id="2147484228" r:id="rId3"/>
  </p:sldMasterIdLst>
  <p:notesMasterIdLst>
    <p:notesMasterId r:id="rId16"/>
  </p:notesMasterIdLst>
  <p:sldIdLst>
    <p:sldId id="311" r:id="rId4"/>
    <p:sldId id="298" r:id="rId5"/>
    <p:sldId id="308" r:id="rId6"/>
    <p:sldId id="278" r:id="rId7"/>
    <p:sldId id="279" r:id="rId8"/>
    <p:sldId id="260" r:id="rId9"/>
    <p:sldId id="261" r:id="rId10"/>
    <p:sldId id="303" r:id="rId11"/>
    <p:sldId id="286" r:id="rId12"/>
    <p:sldId id="288" r:id="rId13"/>
    <p:sldId id="299" r:id="rId14"/>
    <p:sldId id="29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  <a:srgbClr val="FFFF99"/>
    <a:srgbClr val="CC0000"/>
    <a:srgbClr val="003300"/>
    <a:srgbClr val="FFCCFF"/>
    <a:srgbClr val="0066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78" d="100"/>
          <a:sy n="78" d="100"/>
        </p:scale>
        <p:origin x="8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16BD92-7DB6-4E14-8DCA-9628BF4461B1}" type="datetimeFigureOut">
              <a:rPr lang="en-US"/>
              <a:pPr>
                <a:defRPr/>
              </a:pPr>
              <a:t>3/12/2022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CCD42-30F1-4AC9-AD3F-8A77AFEFA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122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EED98A9-8A30-4394-B47C-8091D0A3F90D}" type="slidenum">
              <a:rPr lang="vi-VN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lang="vi-VN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16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B6216A-33AF-4753-9C37-8D112D2E7EC5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46938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3542A2-DC58-4673-B067-A2A4D0D91F28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4342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79011-8F88-483B-ADDB-695FF7F43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79878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E5E80-F956-4A41-8AB1-A2BA99E765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83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FB371-2ABF-4C12-BFE3-235B63490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83659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29E71-2017-431A-A27E-5B4CDBB66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253774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84145-4B26-4B4F-9AF5-8DD7F0FF7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7549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D3017-4CBD-44A8-8A14-EC2D70A890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83599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6C417-9A17-4B4C-B01E-0A64BBE65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91751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74B7A-158F-4B0E-94E7-506796827B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567331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2AE0-1132-4360-B11D-A2A0A57E5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748285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DEFA1-05E1-4F39-8ADB-538545C280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70425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19E9D-DC99-463F-928F-2260608646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90472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99EFC-6B35-46B1-BDEE-CFD34192C4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439194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966EB-A4BE-4488-801E-0FD1BF536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844400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B84ED-C47D-4BE3-969C-7CC21238A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44609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72C54-08CB-43B0-A501-EEBDAB6DE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575123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8A85C80-E96D-4A5B-A9EB-55EBD60F51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323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4DC59A4-012E-4709-A64C-3F9004134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2126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3B392A61-A8C7-48F2-B505-BDFB2F68B8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1668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643ECC6-B60C-489A-9F89-CECD1BB70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780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D61E3042-8CF3-428E-8E74-DBC420CB5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5862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B77174C2-B9DB-4325-8DE6-C7C100529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9229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51981E4-152A-4990-98F4-17E1FDA86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17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61BE8-4A34-4AB2-97DA-9E212B37EB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835052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DD74CAF-E01E-409C-8159-B1819C7CD1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6095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264F963-977B-4464-94D1-3C611AA11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8551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07C51E2-E035-471F-9AAA-7A214DB764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029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8A180868-2193-4A4A-8A83-7D7417DE58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46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FB470-4C70-4BFB-B745-F786F49EB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05957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3F9A7-ED73-472E-A37E-423B3FB87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25323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CBF31-8922-4BB1-BC72-739504D9F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77816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70C0B-7654-4B3A-9946-635468EFBB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66914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61D7D-E23E-4CA3-B6E4-5A5A1F91C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98189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06444-0319-4513-9FC4-00A48555B4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13384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8C24E7-B184-4ACF-A1C4-3EA203B17C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2051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FE2E0BF-E0E1-4ACD-B08A-835C2DFD10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.VnTime" panose="020B7200000000000000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.VnTime" panose="020B7200000000000000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.VnTime" panose="020B7200000000000000" pitchFamily="34" charset="0"/>
              </a:defRPr>
            </a:lvl1pPr>
          </a:lstStyle>
          <a:p>
            <a:fld id="{7485400B-2813-4883-905E-F3703E057C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9159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0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3" y="5638800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828800" y="1905000"/>
            <a:ext cx="5773737" cy="1428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44"/>
              </a:avLst>
            </a:prstTxWarp>
          </a:bodyPr>
          <a:lstStyle/>
          <a:p>
            <a:pPr algn="ctr"/>
            <a:r>
              <a:rPr lang="vi-VN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các </a:t>
            </a:r>
            <a:r>
              <a:rPr lang="en-US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vi-VN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  <a:p>
            <a:pPr algn="ctr"/>
            <a:r>
              <a:rPr lang="vi-VN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 với tiết học online</a:t>
            </a:r>
            <a:endParaRPr lang="en-US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4" name="WordArt 11"/>
          <p:cNvSpPr>
            <a:spLocks noChangeArrowheads="1" noChangeShapeType="1" noTextEdit="1"/>
          </p:cNvSpPr>
          <p:nvPr/>
        </p:nvSpPr>
        <p:spPr bwMode="auto">
          <a:xfrm>
            <a:off x="627460" y="3962400"/>
            <a:ext cx="7924006" cy="219154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Luyện</a:t>
            </a:r>
            <a:r>
              <a:rPr lang="en-US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từ</a:t>
            </a:r>
            <a:r>
              <a:rPr lang="en-US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câu</a:t>
            </a:r>
            <a:r>
              <a:rPr lang="en-US" kern="10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</a:p>
          <a:p>
            <a:pPr algn="ctr">
              <a:defRPr/>
            </a:pP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hóa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cách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đặt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trả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lời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hỏi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Như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thế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nào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  <a:p>
            <a:pPr algn="ctr"/>
            <a:endParaRPr lang="en-US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D31984-DF32-4BA4-B2E6-54351C110DEB}"/>
              </a:ext>
            </a:extLst>
          </p:cNvPr>
          <p:cNvSpPr txBox="1"/>
          <p:nvPr/>
        </p:nvSpPr>
        <p:spPr>
          <a:xfrm>
            <a:off x="1077524" y="457200"/>
            <a:ext cx="72762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ỦY BAN NHÂN DÂN QUẬN PHÚ NHUẬN</a:t>
            </a:r>
          </a:p>
          <a:p>
            <a:pPr algn="ctr"/>
            <a:r>
              <a:rPr lang="en-US" sz="2800" dirty="0"/>
              <a:t>TRƯỜNG TIỂU HỌC NGUYỄN ĐÌNH CHÍNH</a:t>
            </a:r>
          </a:p>
        </p:txBody>
      </p:sp>
    </p:spTree>
    <p:extLst>
      <p:ext uri="{BB962C8B-B14F-4D97-AF65-F5344CB8AC3E}">
        <p14:creationId xmlns:p14="http://schemas.microsoft.com/office/powerpoint/2010/main" val="1745119652"/>
      </p:ext>
    </p:extLst>
  </p:cSld>
  <p:clrMapOvr>
    <a:masterClrMapping/>
  </p:clrMapOvr>
  <p:transition spd="slow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25"/>
          <p:cNvSpPr txBox="1">
            <a:spLocks noChangeArrowheads="1"/>
          </p:cNvSpPr>
          <p:nvPr/>
        </p:nvSpPr>
        <p:spPr bwMode="auto">
          <a:xfrm>
            <a:off x="160361" y="1178209"/>
            <a:ext cx="91440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a. </a:t>
            </a:r>
            <a:r>
              <a:rPr lang="en-US" altLang="en-US" sz="3200" dirty="0" err="1"/>
              <a:t>Trương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Vĩnh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Ký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hiểu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biết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rất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rộng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b. Ê-</a:t>
            </a:r>
            <a:r>
              <a:rPr lang="en-US" altLang="en-US" sz="3200" dirty="0" err="1"/>
              <a:t>đi</a:t>
            </a:r>
            <a:r>
              <a:rPr lang="en-US" altLang="en-US" sz="3200" dirty="0"/>
              <a:t>-</a:t>
            </a:r>
            <a:r>
              <a:rPr lang="en-US" altLang="en-US" sz="3200" dirty="0" err="1"/>
              <a:t>xơn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miệt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mài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suốt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ngày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đêm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c. </a:t>
            </a:r>
            <a:r>
              <a:rPr lang="en-US" altLang="en-US" sz="3200" dirty="0" err="1"/>
              <a:t>Hai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chị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em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thán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phục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nhìn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chú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Lý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d. </a:t>
            </a:r>
            <a:r>
              <a:rPr lang="en-US" altLang="en-US" sz="3200" dirty="0" err="1"/>
              <a:t>Tiếng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nổi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lên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réo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rắt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57200" y="1751013"/>
            <a:ext cx="7181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latin typeface="TRSON_TV1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Trương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Vĩnh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Ký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hiểu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biết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54025" y="2984500"/>
            <a:ext cx="601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Ê-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xơn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làm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việc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54025" y="4192588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Hai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chị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nhìn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chú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Lý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36563" y="5424488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Tiếng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nhạc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nổi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lên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-20637" y="299663"/>
            <a:ext cx="9144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u="sng" dirty="0" err="1"/>
              <a:t>Bài</a:t>
            </a:r>
            <a:r>
              <a:rPr lang="en-US" altLang="en-US" sz="3600" b="1" u="sng" dirty="0"/>
              <a:t> 3</a:t>
            </a:r>
            <a:r>
              <a:rPr lang="en-US" altLang="en-US" sz="3600" u="sng" dirty="0"/>
              <a:t>:</a:t>
            </a:r>
            <a:r>
              <a:rPr lang="en-US" altLang="en-US" sz="3600" dirty="0"/>
              <a:t> </a:t>
            </a:r>
            <a:r>
              <a:rPr lang="en-US" altLang="en-US" sz="3600" dirty="0" err="1"/>
              <a:t>Đặt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câu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hỏi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cho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bộ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phận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câu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được</a:t>
            </a:r>
            <a:r>
              <a:rPr lang="en-US" altLang="en-US" sz="3600" dirty="0"/>
              <a:t> </a:t>
            </a:r>
            <a:r>
              <a:rPr lang="en-US" altLang="en-US" sz="3600" b="1" i="1" dirty="0"/>
              <a:t>in </a:t>
            </a:r>
            <a:r>
              <a:rPr lang="en-US" altLang="en-US" sz="3600" b="1" i="1" dirty="0" err="1"/>
              <a:t>đậm</a:t>
            </a:r>
            <a:endParaRPr lang="en-US" altLang="en-US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90" grpId="0"/>
      <p:bldP spid="11291" grpId="0"/>
      <p:bldP spid="11292" grpId="0"/>
      <p:bldP spid="11293" grpId="0"/>
      <p:bldP spid="112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6"/>
          <p:cNvSpPr>
            <a:spLocks noChangeArrowheads="1"/>
          </p:cNvSpPr>
          <p:nvPr/>
        </p:nvSpPr>
        <p:spPr bwMode="auto">
          <a:xfrm>
            <a:off x="1219200" y="304800"/>
            <a:ext cx="5867400" cy="1143000"/>
          </a:xfrm>
          <a:prstGeom prst="cloudCallout">
            <a:avLst>
              <a:gd name="adj1" fmla="val -21306"/>
              <a:gd name="adj2" fmla="val 111458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38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3" name="Text Box 39"/>
          <p:cNvSpPr txBox="1">
            <a:spLocks noChangeArrowheads="1"/>
          </p:cNvSpPr>
          <p:nvPr/>
        </p:nvSpPr>
        <p:spPr bwMode="auto">
          <a:xfrm>
            <a:off x="228600" y="2057400"/>
            <a:ext cx="8915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n-US" altLang="en-US" sz="3200" b="1" dirty="0" err="1">
                <a:cs typeface="Times New Roman" panose="02020603050405020304" pitchFamily="18" charset="0"/>
              </a:rPr>
              <a:t>Hoàn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n-US" altLang="en-US" sz="3200" b="1" dirty="0" err="1"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Kể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cs typeface="Times New Roman" panose="02020603050405020304" pitchFamily="18" charset="0"/>
              </a:rPr>
              <a:t>  1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buổi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diễn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nghệ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thuật</a:t>
            </a:r>
            <a:r>
              <a:rPr lang="en-US" altLang="en-US" sz="3200" b="1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uk-UA" altLang="en-US">
              <a:latin typeface=".VnTime" panose="020B7200000000000000" pitchFamily="34" charset="0"/>
            </a:endParaRPr>
          </a:p>
        </p:txBody>
      </p:sp>
      <p:sp>
        <p:nvSpPr>
          <p:cNvPr id="38915" name="WordArt 5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7967663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Chúc các em chăm ngoan, học tốt !</a:t>
            </a:r>
          </a:p>
        </p:txBody>
      </p:sp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0" y="5002213"/>
            <a:ext cx="9144000" cy="185578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uk-UA" altLang="en-US">
              <a:latin typeface=".VnTime" panose="020B7200000000000000" pitchFamily="34" charset="0"/>
            </a:endParaRPr>
          </a:p>
        </p:txBody>
      </p:sp>
      <p:pic>
        <p:nvPicPr>
          <p:cNvPr id="38917" name="Picture 7" descr="FIREWRK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6600"/>
            <a:ext cx="369887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10" descr="peace_dove_olive_branch_hg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30480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1042988"/>
            <a:ext cx="6172200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35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0" y="1206849"/>
            <a:ext cx="868680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Trong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các</a:t>
            </a:r>
            <a:r>
              <a:rPr lang="en-US" altLang="en-US" sz="3600" b="1" dirty="0">
                <a:solidFill>
                  <a:srgbClr val="FF0000"/>
                </a:solidFill>
              </a:rPr>
              <a:t> ý </a:t>
            </a:r>
            <a:r>
              <a:rPr lang="en-US" altLang="en-US" sz="3600" b="1" dirty="0" err="1">
                <a:solidFill>
                  <a:srgbClr val="FF0000"/>
                </a:solidFill>
              </a:rPr>
              <a:t>dưới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đây</a:t>
            </a:r>
            <a:r>
              <a:rPr lang="en-US" altLang="en-US" sz="3600" b="1" dirty="0">
                <a:solidFill>
                  <a:srgbClr val="FF0000"/>
                </a:solidFill>
              </a:rPr>
              <a:t>, ý </a:t>
            </a:r>
            <a:r>
              <a:rPr lang="en-US" altLang="en-US" sz="3600" b="1" dirty="0" err="1">
                <a:solidFill>
                  <a:srgbClr val="FF0000"/>
                </a:solidFill>
              </a:rPr>
              <a:t>nào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thể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hiện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cách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nhân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hóa</a:t>
            </a:r>
            <a:r>
              <a:rPr lang="en-US" alt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33400" y="2667000"/>
            <a:ext cx="7848600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>
                <a:solidFill>
                  <a:srgbClr val="0033CC"/>
                </a:solidFill>
              </a:rPr>
              <a:t>Gọi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bằng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dùng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để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gọi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bằng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đặc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điểm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hoạt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động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của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>
                <a:solidFill>
                  <a:srgbClr val="0033CC"/>
                </a:solidFill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như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>
                <a:solidFill>
                  <a:srgbClr val="0033CC"/>
                </a:solidFill>
              </a:rPr>
              <a:t>Cả</a:t>
            </a:r>
            <a:r>
              <a:rPr lang="en-US" altLang="en-US" sz="3200" b="1" dirty="0">
                <a:solidFill>
                  <a:srgbClr val="0033CC"/>
                </a:solidFill>
              </a:rPr>
              <a:t> 3 ý </a:t>
            </a:r>
            <a:r>
              <a:rPr lang="en-US" altLang="en-US" sz="3200" b="1" dirty="0" err="1">
                <a:solidFill>
                  <a:srgbClr val="0033CC"/>
                </a:solidFill>
              </a:rPr>
              <a:t>trên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2" name="Oval 1"/>
          <p:cNvSpPr/>
          <p:nvPr/>
        </p:nvSpPr>
        <p:spPr>
          <a:xfrm>
            <a:off x="410308" y="5220071"/>
            <a:ext cx="685800" cy="6801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33600" y="3810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KIỂM TRA BÀI CŨ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0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339010"/>
            <a:ext cx="8229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4000" b="1" dirty="0" err="1">
                <a:solidFill>
                  <a:srgbClr val="FF0000"/>
                </a:solidFill>
              </a:rPr>
              <a:t>Nhân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hoá</a:t>
            </a:r>
            <a:r>
              <a:rPr lang="en-US" altLang="en-US" sz="4000" b="1" dirty="0">
                <a:solidFill>
                  <a:srgbClr val="FF0000"/>
                </a:solidFill>
              </a:rPr>
              <a:t>. </a:t>
            </a:r>
            <a:r>
              <a:rPr lang="en-US" altLang="en-US" sz="4000" b="1" dirty="0" err="1">
                <a:solidFill>
                  <a:srgbClr val="FF0000"/>
                </a:solidFill>
              </a:rPr>
              <a:t>Ôn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tập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cách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đặt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en-US" altLang="en-US" sz="4000" b="1" dirty="0" err="1">
                <a:solidFill>
                  <a:srgbClr val="FF0000"/>
                </a:solidFill>
              </a:rPr>
              <a:t>và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trả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lời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câu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hỏi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Như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thế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nào</a:t>
            </a:r>
            <a:r>
              <a:rPr lang="en-US" altLang="en-US" sz="4000" b="1" dirty="0">
                <a:solidFill>
                  <a:srgbClr val="FF0000"/>
                </a:solidFill>
              </a:rPr>
              <a:t>?</a:t>
            </a:r>
            <a:endParaRPr lang="en-US" altLang="en-US" sz="4000" b="1" dirty="0">
              <a:solidFill>
                <a:srgbClr val="6600FF"/>
              </a:solidFill>
            </a:endParaRPr>
          </a:p>
          <a:p>
            <a:pPr algn="ctr">
              <a:defRPr/>
            </a:pPr>
            <a:endParaRPr lang="en-US" sz="44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737175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>
                <a:solidFill>
                  <a:srgbClr val="000099"/>
                </a:solidFill>
              </a:rPr>
              <a:t>Luyện</a:t>
            </a:r>
            <a:r>
              <a:rPr lang="en-US" sz="3200" u="sng" dirty="0">
                <a:solidFill>
                  <a:srgbClr val="000099"/>
                </a:solidFill>
              </a:rPr>
              <a:t> </a:t>
            </a:r>
            <a:r>
              <a:rPr lang="en-US" sz="3200" u="sng" dirty="0" err="1">
                <a:solidFill>
                  <a:srgbClr val="000099"/>
                </a:solidFill>
              </a:rPr>
              <a:t>từ</a:t>
            </a:r>
            <a:r>
              <a:rPr lang="en-US" sz="3200" u="sng" dirty="0">
                <a:solidFill>
                  <a:srgbClr val="000099"/>
                </a:solidFill>
              </a:rPr>
              <a:t> </a:t>
            </a:r>
            <a:r>
              <a:rPr lang="en-US" sz="3200" u="sng" dirty="0" err="1">
                <a:solidFill>
                  <a:srgbClr val="000099"/>
                </a:solidFill>
              </a:rPr>
              <a:t>và</a:t>
            </a:r>
            <a:r>
              <a:rPr lang="en-US" sz="3200" u="sng" dirty="0">
                <a:solidFill>
                  <a:srgbClr val="000099"/>
                </a:solidFill>
              </a:rPr>
              <a:t> </a:t>
            </a:r>
            <a:r>
              <a:rPr lang="en-US" sz="3200" u="sng" dirty="0" err="1">
                <a:solidFill>
                  <a:srgbClr val="000099"/>
                </a:solidFill>
              </a:rPr>
              <a:t>câu</a:t>
            </a:r>
            <a:endParaRPr lang="en-US" sz="3200" u="sng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6200" y="-230188"/>
            <a:ext cx="83820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2400" b="1">
              <a:solidFill>
                <a:srgbClr val="66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3600" b="1" i="1" u="sng">
                <a:solidFill>
                  <a:srgbClr val="2327DD"/>
                </a:solidFill>
              </a:rPr>
              <a:t>Bài 1:</a:t>
            </a:r>
            <a:r>
              <a:rPr lang="en-US" altLang="en-US" sz="3600" b="1" i="1">
                <a:solidFill>
                  <a:srgbClr val="2327DD"/>
                </a:solidFill>
              </a:rPr>
              <a:t> Đọc bài thơ sau và trả lời câu hỏi :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1382713" y="1143000"/>
            <a:ext cx="3849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Đồng hồ báo thức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28600" y="1905000"/>
            <a:ext cx="6172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Bác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3200" b="1" dirty="0">
                <a:solidFill>
                  <a:srgbClr val="0000FF"/>
                </a:solidFill>
              </a:rPr>
              <a:t>    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li,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li           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Anh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lầm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lì</a:t>
            </a:r>
            <a:r>
              <a:rPr lang="en-US" altLang="en-US" sz="3200" b="1" dirty="0">
                <a:solidFill>
                  <a:srgbClr val="0000FF"/>
                </a:solidFill>
              </a:rPr>
              <a:t>               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Đi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200" b="1" dirty="0">
                <a:solidFill>
                  <a:srgbClr val="0000FF"/>
                </a:solidFill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2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4267200" y="632829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Hoài</a:t>
            </a:r>
            <a:r>
              <a:rPr lang="en-US" altLang="en-US" sz="24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Khánh</a:t>
            </a:r>
            <a:endParaRPr lang="en-US" altLang="en-US" sz="2400" b="1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06388" y="4267200"/>
            <a:ext cx="518001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tinh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3200" b="1" dirty="0">
                <a:solidFill>
                  <a:srgbClr val="0000FF"/>
                </a:solidFill>
              </a:rPr>
              <a:t>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vút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lên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</a:rPr>
              <a:t>          Ba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cùng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tới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đích</a:t>
            </a:r>
            <a:r>
              <a:rPr lang="en-US" altLang="en-US" sz="3200" b="1" dirty="0">
                <a:solidFill>
                  <a:srgbClr val="0000FF"/>
                </a:solidFill>
              </a:rPr>
              <a:t>           Rung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hồi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chuông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vang</a:t>
            </a:r>
            <a:r>
              <a:rPr lang="en-US" altLang="en-US" sz="3200" b="1" dirty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2253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222500"/>
            <a:ext cx="3386138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/>
      <p:bldP spid="17429" grpId="0"/>
      <p:bldP spid="17430" grpId="0"/>
      <p:bldP spid="17432" grpId="0"/>
      <p:bldP spid="174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8"/>
          <p:cNvSpPr txBox="1">
            <a:spLocks noChangeArrowheads="1"/>
          </p:cNvSpPr>
          <p:nvPr/>
        </p:nvSpPr>
        <p:spPr bwMode="auto">
          <a:xfrm>
            <a:off x="228600" y="522288"/>
            <a:ext cx="8420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i="1" u="sng">
                <a:solidFill>
                  <a:srgbClr val="2327DD"/>
                </a:solidFill>
              </a:rPr>
              <a:t>Bài 1:</a:t>
            </a:r>
            <a:r>
              <a:rPr lang="en-US" altLang="en-US" sz="3600" b="1" i="1">
                <a:solidFill>
                  <a:srgbClr val="2327DD"/>
                </a:solidFill>
              </a:rPr>
              <a:t> Đọc bài thơ sau và trả lời câu hỏi :</a:t>
            </a:r>
          </a:p>
        </p:txBody>
      </p:sp>
      <p:sp>
        <p:nvSpPr>
          <p:cNvPr id="23555" name="Text Box 29"/>
          <p:cNvSpPr txBox="1">
            <a:spLocks noChangeArrowheads="1"/>
          </p:cNvSpPr>
          <p:nvPr/>
        </p:nvSpPr>
        <p:spPr bwMode="auto">
          <a:xfrm>
            <a:off x="2519363" y="1163638"/>
            <a:ext cx="3629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Đồng hồ báo thức</a:t>
            </a:r>
          </a:p>
        </p:txBody>
      </p:sp>
      <p:sp>
        <p:nvSpPr>
          <p:cNvPr id="23556" name="Text Box 30"/>
          <p:cNvSpPr txBox="1">
            <a:spLocks noChangeArrowheads="1"/>
          </p:cNvSpPr>
          <p:nvPr/>
        </p:nvSpPr>
        <p:spPr bwMode="auto">
          <a:xfrm>
            <a:off x="258536" y="2089150"/>
            <a:ext cx="40290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</a:rPr>
              <a:t>Bác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giờ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li,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li </a:t>
            </a:r>
            <a:r>
              <a:rPr lang="en-US" altLang="en-US" sz="2800" b="1" dirty="0" err="1">
                <a:solidFill>
                  <a:srgbClr val="0000FF"/>
                </a:solidFill>
              </a:rPr>
              <a:t>Anh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phút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lầm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lì</a:t>
            </a:r>
            <a:r>
              <a:rPr lang="en-US" altLang="en-US" sz="2800" b="1" dirty="0">
                <a:solidFill>
                  <a:srgbClr val="0000FF"/>
                </a:solidFill>
              </a:rPr>
              <a:t>     </a:t>
            </a:r>
            <a:r>
              <a:rPr lang="en-US" altLang="en-US" sz="2800" b="1" dirty="0" err="1">
                <a:solidFill>
                  <a:srgbClr val="0000FF"/>
                </a:solidFill>
              </a:rPr>
              <a:t>Đi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2800" b="1" dirty="0">
                <a:solidFill>
                  <a:srgbClr val="0000FF"/>
                </a:solidFill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557" name="Text Box 31"/>
          <p:cNvSpPr txBox="1">
            <a:spLocks noChangeArrowheads="1"/>
          </p:cNvSpPr>
          <p:nvPr/>
        </p:nvSpPr>
        <p:spPr bwMode="auto">
          <a:xfrm>
            <a:off x="4562702" y="2133600"/>
            <a:ext cx="4521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</a:rPr>
              <a:t>Bé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giây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tinh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vút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lên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</a:rPr>
              <a:t>   Ba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tới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đích</a:t>
            </a:r>
            <a:r>
              <a:rPr lang="en-US" altLang="en-US" sz="2800" b="1" dirty="0">
                <a:solidFill>
                  <a:srgbClr val="0000FF"/>
                </a:solidFill>
              </a:rPr>
              <a:t>    Rung </a:t>
            </a:r>
            <a:r>
              <a:rPr lang="en-US" altLang="en-US" sz="28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hồi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chuông</a:t>
            </a:r>
            <a:r>
              <a:rPr lang="en-US" altLang="en-US" sz="2800" b="1" dirty="0">
                <a:solidFill>
                  <a:srgbClr val="0000FF"/>
                </a:solidFill>
              </a:rPr>
              <a:t> vang.</a:t>
            </a:r>
          </a:p>
        </p:txBody>
      </p:sp>
      <p:sp>
        <p:nvSpPr>
          <p:cNvPr id="23558" name="Text Box 32"/>
          <p:cNvSpPr txBox="1">
            <a:spLocks noChangeArrowheads="1"/>
          </p:cNvSpPr>
          <p:nvPr/>
        </p:nvSpPr>
        <p:spPr bwMode="auto">
          <a:xfrm>
            <a:off x="6400800" y="4264025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</a:rPr>
              <a:t>Hoài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Khánh</a:t>
            </a:r>
            <a:endParaRPr lang="en-US" altLang="en-US" sz="2400" b="1" i="1" dirty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0" y="4724400"/>
            <a:ext cx="9042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Arial" panose="020B0604020202020204" pitchFamily="34" charset="0"/>
              </a:rPr>
              <a:t> </a:t>
            </a:r>
            <a:r>
              <a:rPr lang="en-US" altLang="en-US" sz="3200" b="1" dirty="0"/>
              <a:t>a)</a:t>
            </a:r>
            <a:r>
              <a:rPr lang="en-US" altLang="en-US" sz="3200" b="1" dirty="0" err="1"/>
              <a:t>Trong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bài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thơ</a:t>
            </a:r>
            <a:r>
              <a:rPr lang="en-US" altLang="en-US" sz="3200" b="1" dirty="0"/>
              <a:t>, 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vật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nhân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hoá</a:t>
            </a:r>
            <a:r>
              <a:rPr lang="en-US" altLang="en-US" sz="3200" b="1" dirty="0"/>
              <a:t> ?    </a:t>
            </a:r>
          </a:p>
          <a:p>
            <a:pPr eaLnBrk="1" hangingPunct="1"/>
            <a:r>
              <a:rPr lang="en-US" altLang="en-US" sz="3200" b="1" dirty="0"/>
              <a:t> b)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vật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ấy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nhân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hoá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bằng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cách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 ?                  </a:t>
            </a:r>
          </a:p>
          <a:p>
            <a:pPr eaLnBrk="1" hangingPunct="1"/>
            <a:r>
              <a:rPr lang="en-US" altLang="en-US" sz="3200" b="1" dirty="0"/>
              <a:t> c) </a:t>
            </a:r>
            <a:r>
              <a:rPr lang="en-US" altLang="en-US" sz="3200" b="1" dirty="0" err="1"/>
              <a:t>Em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thích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hình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ảnh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? </a:t>
            </a:r>
            <a:r>
              <a:rPr lang="en-US" altLang="en-US" sz="3200" b="1" dirty="0" err="1"/>
              <a:t>Vì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sao</a:t>
            </a:r>
            <a:r>
              <a:rPr lang="en-US" altLang="en-US" sz="3200" b="1" dirty="0"/>
              <a:t> 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828800" y="25146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8476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184355"/>
              </p:ext>
            </p:extLst>
          </p:nvPr>
        </p:nvGraphicFramePr>
        <p:xfrm>
          <a:off x="76200" y="228600"/>
          <a:ext cx="8915400" cy="6175336"/>
        </p:xfrm>
        <a:graphic>
          <a:graphicData uri="http://schemas.openxmlformats.org/drawingml/2006/table">
            <a:tbl>
              <a:tblPr/>
              <a:tblGrid>
                <a:gridCol w="1830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a)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vật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được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nhân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hoá</a:t>
                      </a:r>
                      <a:r>
                        <a:rPr kumimoji="0" lang="en-US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miêu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171450" y="303847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800" kern="0" dirty="0">
                <a:solidFill>
                  <a:srgbClr val="2327DD"/>
                </a:solidFill>
              </a:rPr>
              <a:t> </a:t>
            </a:r>
          </a:p>
        </p:txBody>
      </p:sp>
      <p:sp>
        <p:nvSpPr>
          <p:cNvPr id="6" name="Text Box 59"/>
          <p:cNvSpPr txBox="1">
            <a:spLocks noChangeArrowheads="1"/>
          </p:cNvSpPr>
          <p:nvPr/>
        </p:nvSpPr>
        <p:spPr bwMode="auto">
          <a:xfrm>
            <a:off x="209550" y="39116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phút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144463" y="4784725"/>
            <a:ext cx="16002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giây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Text Box 62"/>
          <p:cNvSpPr txBox="1">
            <a:spLocks noChangeArrowheads="1"/>
          </p:cNvSpPr>
          <p:nvPr/>
        </p:nvSpPr>
        <p:spPr bwMode="auto">
          <a:xfrm>
            <a:off x="152400" y="5672138"/>
            <a:ext cx="1741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Cả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</a:t>
            </a:r>
            <a:r>
              <a:rPr lang="en-US" sz="28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b="1" i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2119313" y="3005138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bác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2039938" y="3962400"/>
            <a:ext cx="1771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anh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2039938" y="4810125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bé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3814763" y="2949575"/>
            <a:ext cx="5332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thận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trọng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li.</a:t>
            </a:r>
          </a:p>
        </p:txBody>
      </p:sp>
      <p:sp>
        <p:nvSpPr>
          <p:cNvPr id="13" name="Text Box 63"/>
          <p:cNvSpPr txBox="1">
            <a:spLocks noChangeArrowheads="1"/>
          </p:cNvSpPr>
          <p:nvPr/>
        </p:nvSpPr>
        <p:spPr bwMode="auto">
          <a:xfrm>
            <a:off x="4038600" y="3908425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lầm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lì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4" name="Text Box 57"/>
          <p:cNvSpPr txBox="1">
            <a:spLocks noChangeArrowheads="1"/>
          </p:cNvSpPr>
          <p:nvPr/>
        </p:nvSpPr>
        <p:spPr bwMode="auto">
          <a:xfrm>
            <a:off x="3811588" y="4629150"/>
            <a:ext cx="51038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tinh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nghịch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chạy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vút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hàng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3960813" y="5486400"/>
            <a:ext cx="49545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Cùng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tới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rung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hồi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chuông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9" name="Group 69"/>
          <p:cNvGraphicFramePr>
            <a:graphicFrameLocks noGrp="1"/>
          </p:cNvGraphicFramePr>
          <p:nvPr/>
        </p:nvGraphicFramePr>
        <p:xfrm>
          <a:off x="152400" y="304800"/>
          <a:ext cx="8915400" cy="4098925"/>
        </p:xfrm>
        <a:graphic>
          <a:graphicData uri="http://schemas.openxmlformats.org/drawingml/2006/table">
            <a:tbl>
              <a:tblPr/>
              <a:tblGrid>
                <a:gridCol w="186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3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5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b,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miêu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giờ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phút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giây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630" name="Text Box 37"/>
          <p:cNvSpPr txBox="1">
            <a:spLocks noChangeArrowheads="1"/>
          </p:cNvSpPr>
          <p:nvPr/>
        </p:nvSpPr>
        <p:spPr bwMode="auto">
          <a:xfrm>
            <a:off x="5105400" y="1981200"/>
            <a:ext cx="396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thận trọng, nhích từng li,  từng li</a:t>
            </a:r>
          </a:p>
        </p:txBody>
      </p:sp>
      <p:sp>
        <p:nvSpPr>
          <p:cNvPr id="25631" name="Text Box 38"/>
          <p:cNvSpPr txBox="1">
            <a:spLocks noChangeArrowheads="1"/>
          </p:cNvSpPr>
          <p:nvPr/>
        </p:nvSpPr>
        <p:spPr bwMode="auto">
          <a:xfrm>
            <a:off x="5214938" y="2447925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lầm lì, đi từng bước, từng bước</a:t>
            </a:r>
          </a:p>
        </p:txBody>
      </p:sp>
      <p:sp>
        <p:nvSpPr>
          <p:cNvPr id="25632" name="Text Box 39"/>
          <p:cNvSpPr txBox="1">
            <a:spLocks noChangeArrowheads="1"/>
          </p:cNvSpPr>
          <p:nvPr/>
        </p:nvSpPr>
        <p:spPr bwMode="auto">
          <a:xfrm>
            <a:off x="5105400" y="3044825"/>
            <a:ext cx="403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3300"/>
                </a:solidFill>
              </a:rPr>
              <a:t>tinh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nghịch</a:t>
            </a:r>
            <a:r>
              <a:rPr lang="en-US" altLang="en-US" sz="2000" b="1" dirty="0">
                <a:solidFill>
                  <a:srgbClr val="FF3300"/>
                </a:solidFill>
              </a:rPr>
              <a:t>, </a:t>
            </a:r>
            <a:r>
              <a:rPr lang="en-US" altLang="en-US" sz="2000" b="1" dirty="0" err="1">
                <a:solidFill>
                  <a:srgbClr val="FF3300"/>
                </a:solidFill>
              </a:rPr>
              <a:t>chạy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vút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lên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trước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hàng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sp>
        <p:nvSpPr>
          <p:cNvPr id="25633" name="Text Box 40"/>
          <p:cNvSpPr txBox="1">
            <a:spLocks noChangeArrowheads="1"/>
          </p:cNvSpPr>
          <p:nvPr/>
        </p:nvSpPr>
        <p:spPr bwMode="auto">
          <a:xfrm>
            <a:off x="5359400" y="3695700"/>
            <a:ext cx="3452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cùng tới đích, rung một hồi chuông vang</a:t>
            </a:r>
          </a:p>
        </p:txBody>
      </p:sp>
      <p:sp>
        <p:nvSpPr>
          <p:cNvPr id="25634" name="Text Box 41"/>
          <p:cNvSpPr txBox="1">
            <a:spLocks noChangeArrowheads="1"/>
          </p:cNvSpPr>
          <p:nvPr/>
        </p:nvSpPr>
        <p:spPr bwMode="auto">
          <a:xfrm>
            <a:off x="685800" y="4572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400">
              <a:latin typeface="Arial" panose="020B0604020202020204" pitchFamily="34" charset="0"/>
            </a:endParaRPr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245593" y="4667990"/>
            <a:ext cx="7959725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>
                <a:solidFill>
                  <a:srgbClr val="339933"/>
                </a:solidFill>
              </a:rPr>
              <a:t>c. </a:t>
            </a:r>
            <a:r>
              <a:rPr lang="en-US" altLang="en-US" sz="3200" b="1" dirty="0" err="1">
                <a:solidFill>
                  <a:srgbClr val="339933"/>
                </a:solidFill>
              </a:rPr>
              <a:t>Em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thích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hình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ảnh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nhân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hóa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nào</a:t>
            </a:r>
            <a:r>
              <a:rPr lang="en-US" altLang="en-US" sz="3200" b="1" dirty="0">
                <a:solidFill>
                  <a:srgbClr val="339933"/>
                </a:solidFill>
              </a:rPr>
              <a:t>? </a:t>
            </a:r>
            <a:r>
              <a:rPr lang="en-US" altLang="en-US" sz="3200" b="1" dirty="0" err="1">
                <a:solidFill>
                  <a:srgbClr val="339933"/>
                </a:solidFill>
              </a:rPr>
              <a:t>Vì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sao</a:t>
            </a:r>
            <a:r>
              <a:rPr lang="en-US" altLang="en-US" sz="3200" b="1" dirty="0">
                <a:solidFill>
                  <a:srgbClr val="339933"/>
                </a:solidFill>
              </a:rPr>
              <a:t>?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7950200" y="19812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33CC"/>
                </a:solidFill>
              </a:rPr>
              <a:t>từng</a:t>
            </a:r>
            <a:r>
              <a:rPr lang="en-US" altLang="en-US" sz="2000" b="1" dirty="0">
                <a:solidFill>
                  <a:srgbClr val="0033CC"/>
                </a:solidFill>
              </a:rPr>
              <a:t> li</a:t>
            </a: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5111750" y="3046413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CC"/>
                </a:solidFill>
              </a:rPr>
              <a:t>tinh nghịch</a:t>
            </a:r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533400" y="2620963"/>
            <a:ext cx="2819400" cy="1501775"/>
          </a:xfrm>
          <a:prstGeom prst="wedgeRoundRectCallout">
            <a:avLst>
              <a:gd name="adj1" fmla="val 145755"/>
              <a:gd name="adj2" fmla="val -4556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err="1">
                <a:solidFill>
                  <a:srgbClr val="0033CC"/>
                </a:solidFill>
              </a:rPr>
              <a:t>nghịch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ngợm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một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cách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ngang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bướng</a:t>
            </a:r>
            <a:r>
              <a:rPr lang="en-US" sz="2800" b="1" dirty="0">
                <a:solidFill>
                  <a:srgbClr val="0033CC"/>
                </a:solidFill>
              </a:rPr>
              <a:t>.</a:t>
            </a:r>
          </a:p>
          <a:p>
            <a:pPr algn="ctr" eaLnBrk="1" hangingPunct="1">
              <a:defRPr/>
            </a:pPr>
            <a:endParaRPr lang="en-US" sz="2000" b="1" dirty="0"/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6469063" y="3046413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chạy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vút</a:t>
            </a:r>
            <a:endParaRPr lang="en-US" altLang="en-US" sz="2000" b="1" dirty="0">
              <a:solidFill>
                <a:srgbClr val="0033CC"/>
              </a:solidFill>
            </a:endParaRPr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 rot="10800000">
            <a:off x="4800600" y="4613275"/>
            <a:ext cx="3035300" cy="1651000"/>
          </a:xfrm>
          <a:prstGeom prst="wedgeEllipseCallout">
            <a:avLst>
              <a:gd name="adj1" fmla="val -22208"/>
              <a:gd name="adj2" fmla="val 129162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/>
              <a:t>phóng đi rất nhanh</a:t>
            </a:r>
          </a:p>
          <a:p>
            <a:pPr algn="ctr" eaLnBrk="1" hangingPunct="1"/>
            <a:endParaRPr lang="en-US" altLang="en-US" sz="2000" b="1">
              <a:solidFill>
                <a:schemeClr val="bg1"/>
              </a:solidFill>
            </a:endParaRPr>
          </a:p>
        </p:txBody>
      </p:sp>
      <p:sp>
        <p:nvSpPr>
          <p:cNvPr id="20554" name="Text Box 74"/>
          <p:cNvSpPr txBox="1">
            <a:spLocks noChangeArrowheads="1"/>
          </p:cNvSpPr>
          <p:nvPr/>
        </p:nvSpPr>
        <p:spPr bwMode="auto">
          <a:xfrm>
            <a:off x="579907" y="4601679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6600FF"/>
                </a:solidFill>
              </a:rPr>
              <a:t>Tại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khi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kim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giờ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tác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giả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dùng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bác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thận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trọng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nhích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li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li?</a:t>
            </a:r>
          </a:p>
        </p:txBody>
      </p:sp>
      <p:sp>
        <p:nvSpPr>
          <p:cNvPr id="20555" name="Text Box 75"/>
          <p:cNvSpPr txBox="1">
            <a:spLocks noChangeArrowheads="1"/>
          </p:cNvSpPr>
          <p:nvPr/>
        </p:nvSpPr>
        <p:spPr bwMode="auto">
          <a:xfrm>
            <a:off x="604502" y="5533142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CC00FF"/>
                </a:solidFill>
              </a:rPr>
              <a:t>Tại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vì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là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to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trong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ba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,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chuyển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động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rất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chậm</a:t>
            </a:r>
            <a:r>
              <a:rPr lang="en-US" altLang="en-US" sz="32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677214" y="4553800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6600FF"/>
                </a:solidFill>
              </a:rPr>
              <a:t>Vì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gọi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kim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phút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anh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và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đi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32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0557" name="Text Box 77"/>
          <p:cNvSpPr txBox="1">
            <a:spLocks noChangeArrowheads="1"/>
          </p:cNvSpPr>
          <p:nvPr/>
        </p:nvSpPr>
        <p:spPr bwMode="auto">
          <a:xfrm>
            <a:off x="533400" y="5557965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CC00FF"/>
                </a:solidFill>
              </a:rPr>
              <a:t>Tại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vì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phút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nhỏ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hơn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nhanh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hơn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endParaRPr lang="en-US" altLang="en-US" sz="3200" b="1" dirty="0">
              <a:solidFill>
                <a:srgbClr val="CC00FF"/>
              </a:solidFill>
            </a:endParaRPr>
          </a:p>
        </p:txBody>
      </p:sp>
      <p:sp>
        <p:nvSpPr>
          <p:cNvPr id="20558" name="Text Box 78"/>
          <p:cNvSpPr txBox="1">
            <a:spLocks noChangeArrowheads="1"/>
          </p:cNvSpPr>
          <p:nvPr/>
        </p:nvSpPr>
        <p:spPr bwMode="auto">
          <a:xfrm>
            <a:off x="677214" y="4813669"/>
            <a:ext cx="6489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6600FF"/>
                </a:solidFill>
              </a:rPr>
              <a:t>Kim </a:t>
            </a:r>
            <a:r>
              <a:rPr lang="en-US" altLang="en-US" sz="3200" b="1" dirty="0" err="1">
                <a:solidFill>
                  <a:srgbClr val="6600FF"/>
                </a:solidFill>
              </a:rPr>
              <a:t>giây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được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gọi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bé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vì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0559" name="Text Box 79"/>
          <p:cNvSpPr txBox="1">
            <a:spLocks noChangeArrowheads="1"/>
          </p:cNvSpPr>
          <p:nvPr/>
        </p:nvSpPr>
        <p:spPr bwMode="auto">
          <a:xfrm>
            <a:off x="245594" y="5542324"/>
            <a:ext cx="896602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C00FF"/>
                </a:solidFill>
              </a:rPr>
              <a:t>Kim </a:t>
            </a:r>
            <a:r>
              <a:rPr lang="en-US" altLang="en-US" sz="3200" b="1" dirty="0" err="1">
                <a:solidFill>
                  <a:srgbClr val="CC00FF"/>
                </a:solidFill>
              </a:rPr>
              <a:t>giây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bé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, </a:t>
            </a:r>
            <a:r>
              <a:rPr lang="en-US" altLang="en-US" sz="3200" b="1" dirty="0" err="1">
                <a:solidFill>
                  <a:srgbClr val="CC00FF"/>
                </a:solidFill>
              </a:rPr>
              <a:t>lại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nhanh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như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một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em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bé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tinh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nghịch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luôn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muốn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lên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trước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hàng</a:t>
            </a:r>
            <a:r>
              <a:rPr lang="en-US" altLang="en-US" sz="32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1" name="AutoShape 46"/>
          <p:cNvSpPr>
            <a:spLocks noChangeArrowheads="1"/>
          </p:cNvSpPr>
          <p:nvPr/>
        </p:nvSpPr>
        <p:spPr bwMode="auto">
          <a:xfrm>
            <a:off x="4616450" y="1185862"/>
            <a:ext cx="2743200" cy="1533525"/>
          </a:xfrm>
          <a:prstGeom prst="wedgeEllipseCallout">
            <a:avLst>
              <a:gd name="adj1" fmla="val 79690"/>
              <a:gd name="adj2" fmla="val 1288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chemeClr val="accent1"/>
                </a:solidFill>
              </a:rPr>
              <a:t>cực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kỳ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cẩn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thận</a:t>
            </a:r>
            <a:r>
              <a:rPr lang="en-US" altLang="en-US" sz="2800" b="1" dirty="0">
                <a:solidFill>
                  <a:schemeClr val="accent1"/>
                </a:solidFill>
              </a:rPr>
              <a:t>,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chính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xác</a:t>
            </a:r>
            <a:endParaRPr lang="en-US" altLang="en-US" sz="2800" b="1" dirty="0">
              <a:solidFill>
                <a:schemeClr val="accent1"/>
              </a:solidFill>
            </a:endParaRPr>
          </a:p>
          <a:p>
            <a:pPr algn="ctr" eaLnBrk="1" hangingPunct="1"/>
            <a:endParaRPr lang="en-US" altLang="en-US" sz="2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20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17" dur="2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20" dur="20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4" grpId="0"/>
      <p:bldP spid="20524" grpId="1"/>
      <p:bldP spid="20525" grpId="0"/>
      <p:bldP spid="20527" grpId="0"/>
      <p:bldP spid="20528" grpId="0" animBg="1"/>
      <p:bldP spid="20528" grpId="1" animBg="1"/>
      <p:bldP spid="20529" grpId="0"/>
      <p:bldP spid="20530" grpId="0" animBg="1"/>
      <p:bldP spid="20530" grpId="1" animBg="1"/>
      <p:bldP spid="20554" grpId="0"/>
      <p:bldP spid="20554" grpId="1"/>
      <p:bldP spid="20555" grpId="0"/>
      <p:bldP spid="20555" grpId="1"/>
      <p:bldP spid="20556" grpId="0"/>
      <p:bldP spid="20556" grpId="1"/>
      <p:bldP spid="20557" grpId="0"/>
      <p:bldP spid="20557" grpId="1"/>
      <p:bldP spid="20558" grpId="0"/>
      <p:bldP spid="20558" grpId="1"/>
      <p:bldP spid="20559" grpId="0"/>
      <p:bldP spid="20559" grpId="1"/>
      <p:bldP spid="21" grpId="0" animBg="1"/>
      <p:bldP spid="2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495300" y="381000"/>
            <a:ext cx="8153400" cy="62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cách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nhân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0000"/>
                </a:solidFill>
                <a:cs typeface="Times New Roman" panose="02020603050405020304" pitchFamily="18" charset="0"/>
              </a:rPr>
              <a:t>hóa,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tác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giả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chúng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ta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thấy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ảnh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về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chiếc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chiếc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hồ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thật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 Kim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nên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gọi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tức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người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lớn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luôn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thận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trọng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hành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ấy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chỉ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nhích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li,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li. 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 Kim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phút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nhỏ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hơn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ít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nên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gọi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nhanh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hơn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bước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bước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giây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bé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lại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chạy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nhanh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giống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đứa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trẻ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nghịch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cùng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tới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đích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định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trước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chuông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reo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VNtimes new roman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36"/>
          <p:cNvSpPr txBox="1">
            <a:spLocks noChangeArrowheads="1"/>
          </p:cNvSpPr>
          <p:nvPr/>
        </p:nvSpPr>
        <p:spPr bwMode="auto">
          <a:xfrm>
            <a:off x="47625" y="41275"/>
            <a:ext cx="9263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2327DD"/>
                </a:solidFill>
              </a:rPr>
              <a:t>Bài 2</a:t>
            </a:r>
            <a:r>
              <a:rPr lang="en-US" altLang="en-US" sz="3200" b="1">
                <a:solidFill>
                  <a:srgbClr val="2327DD"/>
                </a:solidFill>
              </a:rPr>
              <a:t>:Dựa vào nội dung bài thơ trên, trả lời câu hỏi: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4288" y="727075"/>
            <a:ext cx="8859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a) </a:t>
            </a:r>
            <a:r>
              <a:rPr lang="en-US" altLang="en-US" sz="3200" b="1" dirty="0" err="1">
                <a:solidFill>
                  <a:srgbClr val="FF0000"/>
                </a:solidFill>
              </a:rPr>
              <a:t>Bác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giờ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nhích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phía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trước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-20638" y="4338638"/>
            <a:ext cx="8824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c) Bé kim giây chạy lên trước hàng như thế nào?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5870" y="2538413"/>
            <a:ext cx="891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b) Anh kim phút đi như thế nào?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17463" y="1289050"/>
            <a:ext cx="8921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li.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23813" y="3257550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lầm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lì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-4763" y="4867275"/>
            <a:ext cx="84534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Bé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lên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rất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nhanh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14288" y="1768475"/>
            <a:ext cx="9296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cách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11113" y="3786188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thong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thả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-23813" y="5378450"/>
            <a:ext cx="9129713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 b="1" dirty="0">
                <a:solidFill>
                  <a:srgbClr val="0000FF"/>
                </a:solidFill>
              </a:rPr>
              <a:t>- </a:t>
            </a:r>
            <a:r>
              <a:rPr lang="en-US" altLang="en-US" sz="2900" b="1" dirty="0" err="1">
                <a:solidFill>
                  <a:srgbClr val="0000FF"/>
                </a:solidFill>
              </a:rPr>
              <a:t>Bé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kim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giây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lên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hàng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cách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tinh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2900" b="1" dirty="0">
                <a:solidFill>
                  <a:srgbClr val="0000FF"/>
                </a:solidFill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715000" y="1760718"/>
            <a:ext cx="2266951" cy="7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715000" y="2233058"/>
            <a:ext cx="3211513" cy="35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3721208"/>
            <a:ext cx="449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90930" y="4241756"/>
            <a:ext cx="414807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690315" y="5322277"/>
            <a:ext cx="163044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24854" y="5802923"/>
            <a:ext cx="33789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2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67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9253" grpId="0"/>
      <p:bldP spid="9254" grpId="0"/>
      <p:bldP spid="9255" grpId="0"/>
      <p:bldP spid="9256" grpId="0"/>
      <p:bldP spid="9257" grpId="0"/>
      <p:bldP spid="9258" grpId="0"/>
      <p:bldP spid="9259" grpId="0"/>
      <p:bldP spid="9260" grpId="0"/>
      <p:bldP spid="92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|30.1|8.3|7.9|12.8|11.3|1.9|9.2|5.2|473.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1887</TotalTime>
  <Words>975</Words>
  <Application>Microsoft Office PowerPoint</Application>
  <PresentationFormat>On-screen Show (4:3)</PresentationFormat>
  <Paragraphs>107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.VnTime</vt:lpstr>
      <vt:lpstr>Arial</vt:lpstr>
      <vt:lpstr>Calibri</vt:lpstr>
      <vt:lpstr>Times New Roman</vt:lpstr>
      <vt:lpstr>TRSON_TV1</vt:lpstr>
      <vt:lpstr>VNtimes new roman</vt:lpstr>
      <vt:lpstr>Wingdings</vt:lpstr>
      <vt:lpstr>Chủ đề của Office</vt:lpstr>
      <vt:lpstr>1_Chủ đề của Office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CAO DẲNG SƯ PHẠM HẢI DƯƠNG</dc:title>
  <dc:creator>User</dc:creator>
  <cp:lastModifiedBy>DELL</cp:lastModifiedBy>
  <cp:revision>247</cp:revision>
  <dcterms:created xsi:type="dcterms:W3CDTF">2011-11-09T01:48:51Z</dcterms:created>
  <dcterms:modified xsi:type="dcterms:W3CDTF">2022-03-12T09:45:17Z</dcterms:modified>
</cp:coreProperties>
</file>